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337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744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742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011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11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699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862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096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418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578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CB95-4EA3-47DB-A7A6-E1261B68F601}" type="datetimeFigureOut">
              <a:rPr lang="es-EC" smtClean="0"/>
              <a:t>24/4/2016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702E-B263-4393-80CB-E5F457D55A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315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Influencia de la revolución del 48 en la unificación Alemana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Alejandro Cabrera y Daniel Guerrón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8" y="3518588"/>
            <a:ext cx="2117786" cy="32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4029075"/>
            <a:ext cx="2095500" cy="2828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0"/>
            <a:ext cx="1819275" cy="2676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Personajes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Heinrich von Gagern:</a:t>
            </a:r>
          </a:p>
          <a:p>
            <a:pPr marL="0" indent="0">
              <a:buNone/>
            </a:pPr>
            <a:r>
              <a:rPr lang="es-EC" dirty="0"/>
              <a:t>Fue </a:t>
            </a:r>
            <a:r>
              <a:rPr lang="es-EC" dirty="0" smtClean="0"/>
              <a:t>un </a:t>
            </a:r>
            <a:r>
              <a:rPr lang="es-EC" dirty="0"/>
              <a:t>hombre del Estado que abogó por la unificación de Alemania</a:t>
            </a:r>
            <a:r>
              <a:rPr lang="es-EC" dirty="0" smtClean="0"/>
              <a:t>. (1799-1880).</a:t>
            </a:r>
          </a:p>
          <a:p>
            <a:pPr lvl="0"/>
            <a:r>
              <a:rPr lang="es-EC" dirty="0"/>
              <a:t>Otto Theodor von Manteuffel:</a:t>
            </a:r>
          </a:p>
          <a:p>
            <a:pPr marL="0" indent="0">
              <a:buNone/>
            </a:pPr>
            <a:r>
              <a:rPr lang="es-EC" dirty="0"/>
              <a:t>Político prusiano. Ministro del Interior (1848) y de Asuntos Exteriores (1850), como primer ministro (1850-1858) se opuso al liberalismo.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831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Parlamento de Fráncfort no ha conseguido la unificación, el prusiano ha fracasado en su intento de establecer un modelo político constitucional. La reacción se generaliza en todos los estados alemanes: disolución de las Cámaras, arrestos. Alemania vuelve a su situación de principios del año 1848.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25" y="3930650"/>
            <a:ext cx="5076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4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Bibliografía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Fernández, A. (2000). Historia Universal: Edad Contemporánea. Barcelona: </a:t>
            </a:r>
            <a:r>
              <a:rPr lang="es-EC" dirty="0" err="1"/>
              <a:t>Vicens</a:t>
            </a:r>
            <a:r>
              <a:rPr lang="es-EC" dirty="0"/>
              <a:t> Vives</a:t>
            </a:r>
            <a:r>
              <a:rPr lang="es-EC" dirty="0" smtClean="0"/>
              <a:t>.</a:t>
            </a:r>
          </a:p>
          <a:p>
            <a:r>
              <a:rPr lang="es-EC" dirty="0" smtClean="0"/>
              <a:t>Paredes</a:t>
            </a:r>
            <a:r>
              <a:rPr lang="es-EC" dirty="0"/>
              <a:t>, J. (2010). Historia universal contemporánea. Barcelona: Ariel</a:t>
            </a:r>
            <a:r>
              <a:rPr lang="es-EC" dirty="0" smtClean="0"/>
              <a:t>.</a:t>
            </a:r>
          </a:p>
          <a:p>
            <a:r>
              <a:rPr lang="es-EC" dirty="0" smtClean="0"/>
              <a:t>https</a:t>
            </a:r>
            <a:r>
              <a:rPr lang="es-EC" dirty="0"/>
              <a:t>://</a:t>
            </a:r>
            <a:r>
              <a:rPr lang="es-EC" dirty="0" smtClean="0"/>
              <a:t>es.wikipedia.org/wiki/Revoluciones_de_1848#Alemania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576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y contexto de la revolución del 48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La revolución de 48 se da en un ambiente de cambio político, económico y social que es impulsado por los movimientos románticos de la época al igual que por el pensamiento liberal y de pertenencia a la patria que se denominaría como nacionalismo</a:t>
            </a:r>
          </a:p>
          <a:p>
            <a:r>
              <a:rPr lang="es-EC" sz="3200" dirty="0" smtClean="0"/>
              <a:t>Esta revuelta es el reintento por parte del pueblo de consolidar los objetivos planteados durante las revoluciones realizadas anterior mente durante los años 20 y 30 que resultaron en rotundos fracasos los cuales no llegaron a consolidar la posición de los revolucionarios</a:t>
            </a:r>
          </a:p>
          <a:p>
            <a:pPr marL="0" indent="0">
              <a:buNone/>
            </a:pPr>
            <a:endParaRPr lang="es-EC" sz="3200" dirty="0" smtClean="0"/>
          </a:p>
        </p:txBody>
      </p:sp>
    </p:spTree>
    <p:extLst>
      <p:ext uri="{BB962C8B-B14F-4D97-AF65-F5344CB8AC3E}">
        <p14:creationId xmlns:p14="http://schemas.microsoft.com/office/powerpoint/2010/main" val="164978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602" y="371244"/>
            <a:ext cx="10515600" cy="4074133"/>
          </a:xfrm>
        </p:spPr>
        <p:txBody>
          <a:bodyPr>
            <a:normAutofit lnSpcReduction="10000"/>
          </a:bodyPr>
          <a:lstStyle/>
          <a:p>
            <a:r>
              <a:rPr lang="es-EC" sz="3200" dirty="0" smtClean="0"/>
              <a:t>Las diferentes naciones que se encuentran dentro de las diferentes revoluciones están sujetos a condiciones sociales precarias.</a:t>
            </a:r>
          </a:p>
          <a:p>
            <a:r>
              <a:rPr lang="es-EC" sz="3200" dirty="0" smtClean="0"/>
              <a:t>Los diferentes movimientos sociales que mantenían la intención de eliminar el antiguo régimen.</a:t>
            </a:r>
          </a:p>
          <a:p>
            <a:r>
              <a:rPr lang="es-EC" sz="3200" dirty="0" smtClean="0"/>
              <a:t>Los movimientos políticos de mayor relevancia dieron rienda libre a la expansión del pensamiento nacionalista. </a:t>
            </a:r>
          </a:p>
          <a:p>
            <a:r>
              <a:rPr lang="es-EC" sz="3200" dirty="0" smtClean="0"/>
              <a:t>Los problemas económicos en los que destacaban la falta de inversión por parte de la industria al igual que la burguesía</a:t>
            </a:r>
            <a:r>
              <a:rPr lang="es-EC" dirty="0" smtClean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5" y="4445376"/>
            <a:ext cx="2935857" cy="22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959"/>
            <a:ext cx="10515600" cy="1325563"/>
          </a:xfrm>
        </p:spPr>
        <p:txBody>
          <a:bodyPr/>
          <a:lstStyle/>
          <a:p>
            <a:r>
              <a:rPr lang="es-EC" dirty="0" smtClean="0"/>
              <a:t>Características en Alemania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18259"/>
            <a:ext cx="10515600" cy="4351338"/>
          </a:xfrm>
        </p:spPr>
        <p:txBody>
          <a:bodyPr/>
          <a:lstStyle/>
          <a:p>
            <a:r>
              <a:rPr lang="es-EC" sz="3200" dirty="0" smtClean="0"/>
              <a:t>Favoreció la proliferación de asambleas publicas en las que se entremezclaban las reivindicaciones de la burguesía liberal, el campesinado y pequeños grupos del proletariado urbano.</a:t>
            </a:r>
          </a:p>
          <a:p>
            <a:r>
              <a:rPr lang="es-EC" sz="3200" dirty="0" smtClean="0"/>
              <a:t>La revuelta tuvo como origen en las clases sociales inferiores es decir los campesinos y los estratos sociales mas bajos los cuales estaban dirigidos a los movimientos señoriales.</a:t>
            </a:r>
          </a:p>
          <a:p>
            <a:pPr marL="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1" y="4442604"/>
            <a:ext cx="3355765" cy="24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9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36815"/>
            <a:ext cx="10515600" cy="5306786"/>
          </a:xfrm>
        </p:spPr>
        <p:txBody>
          <a:bodyPr>
            <a:normAutofit/>
          </a:bodyPr>
          <a:lstStyle/>
          <a:p>
            <a:r>
              <a:rPr lang="es-EC" sz="3200" dirty="0" smtClean="0"/>
              <a:t>Estos movimientos solo pusieron en peligro a las viejas instituciones monárquicas en Baviera donde Luis I.</a:t>
            </a:r>
          </a:p>
          <a:p>
            <a:r>
              <a:rPr lang="es-EC" sz="3200" dirty="0" smtClean="0"/>
              <a:t>Mantuvo como objetivo no mostrar ninguna actitud contraria a las monarquías reinantes las cuales se basan en un sistema político burocrático y militarista.</a:t>
            </a:r>
          </a:p>
          <a:p>
            <a:r>
              <a:rPr lang="es-EC" sz="3200" dirty="0" smtClean="0"/>
              <a:t>Pequeños grupos de carácter radical los cuales tenían como interés prioritario la implantación de y un gobierno federal similar al de Estados Unidos sin importar la posición de los monarcas regentes.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4082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3694" y="344748"/>
            <a:ext cx="10515600" cy="540952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Existen dos corrientes de pensamiento político en las cuales  que se basaban en que territorios deberían ser anexionados a el nuevo establecimiento de los territorios de la nueva Alemana los que se compuesta por  partidarios que cumplían requisitos específicos:</a:t>
            </a:r>
          </a:p>
          <a:p>
            <a:pPr lvl="1"/>
            <a:r>
              <a:rPr lang="es-EC" sz="2800" dirty="0" smtClean="0"/>
              <a:t>Pequeña Alemania: consistía en una serie de federaciones bajo el control de Prusia donde se destacan los movimientos protestantes y liberales.</a:t>
            </a:r>
          </a:p>
          <a:p>
            <a:pPr lvl="1"/>
            <a:r>
              <a:rPr lang="es-EC" sz="2800" dirty="0" smtClean="0"/>
              <a:t>Gran Alemania: consistía en la inclusión de todos lo territorios no germánicos de los Habsburgo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02" y="4377841"/>
            <a:ext cx="3459192" cy="2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Dos procesos distintos: la revolución liberal en el marco de los Estados y el alzamiento nacional, de signo democrático-unitario. </a:t>
            </a:r>
            <a:endParaRPr lang="es-EC" dirty="0"/>
          </a:p>
          <a:p>
            <a:r>
              <a:rPr lang="es-EC" dirty="0" smtClean="0"/>
              <a:t> </a:t>
            </a:r>
            <a:r>
              <a:rPr lang="es-EC" dirty="0"/>
              <a:t>bancarrota de los ferrocarriles perfilan una situación difícil. </a:t>
            </a:r>
            <a:endParaRPr lang="es-EC" dirty="0" smtClean="0"/>
          </a:p>
          <a:p>
            <a:r>
              <a:rPr lang="es-EC" dirty="0" smtClean="0"/>
              <a:t>Las </a:t>
            </a:r>
            <a:r>
              <a:rPr lang="es-EC" dirty="0"/>
              <a:t>jornadas de marzo </a:t>
            </a:r>
            <a:r>
              <a:rPr lang="es-EC" dirty="0" smtClean="0"/>
              <a:t>:(</a:t>
            </a:r>
            <a:r>
              <a:rPr lang="es-EC" i="1" dirty="0"/>
              <a:t>Märzrevolution</a:t>
            </a:r>
            <a:r>
              <a:rPr lang="es-EC" dirty="0"/>
              <a:t> (revolución de marzo) llevó a la formación gobiernos liberales, los denominados </a:t>
            </a:r>
            <a:r>
              <a:rPr lang="es-EC" i="1" dirty="0"/>
              <a:t>Märzregierungen</a:t>
            </a:r>
            <a:r>
              <a:rPr lang="es-EC" dirty="0"/>
              <a:t> ("gobiernos de marzo") señalan el inicio del 48 en Alemania.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5021">
            <a:off x="8353233" y="4725059"/>
            <a:ext cx="2498143" cy="18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Compromiso de no tomar decisiones </a:t>
            </a:r>
            <a:r>
              <a:rPr lang="es-EC" dirty="0" smtClean="0"/>
              <a:t>contra </a:t>
            </a:r>
            <a:r>
              <a:rPr lang="es-EC" dirty="0"/>
              <a:t>monarcas se acuerda la celebración de una asamblea en </a:t>
            </a:r>
            <a:r>
              <a:rPr lang="es-EC" dirty="0" smtClean="0"/>
              <a:t>Fráncfort.</a:t>
            </a:r>
          </a:p>
          <a:p>
            <a:r>
              <a:rPr lang="es-EC" dirty="0" smtClean="0"/>
              <a:t>representantes </a:t>
            </a:r>
            <a:r>
              <a:rPr lang="es-EC" dirty="0"/>
              <a:t>de los distintos estados alemanes</a:t>
            </a:r>
            <a:r>
              <a:rPr lang="es-EC" dirty="0" smtClean="0"/>
              <a:t>.</a:t>
            </a:r>
          </a:p>
          <a:p>
            <a:r>
              <a:rPr lang="es-EC" dirty="0" smtClean="0"/>
              <a:t> </a:t>
            </a:r>
            <a:r>
              <a:rPr lang="es-EC" dirty="0"/>
              <a:t>En el parlamento se aprecian las diferencias entre los liberales, dirigidos por </a:t>
            </a:r>
            <a:r>
              <a:rPr lang="es-EC" dirty="0" smtClean="0"/>
              <a:t>Gagern</a:t>
            </a:r>
          </a:p>
          <a:p>
            <a:r>
              <a:rPr lang="es-EC" dirty="0" smtClean="0"/>
              <a:t>NO </a:t>
            </a:r>
            <a:r>
              <a:rPr lang="es-EC" dirty="0"/>
              <a:t>se llega a un acuerdo entre liberales y demócratas, el Parlamento de Fráncfort (nacionalista) en donde se solicita que se integren en una gran Alemania a comarcas como Tirol y Bohemia, sino también a los bastiones avanzados, Alsacia, Suiza y Holanda.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75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Asamblea nacional prusiana, que reclama una sola cámara, soberanía popular y proyectos de ley para liberar a los </a:t>
            </a:r>
            <a:r>
              <a:rPr lang="es-EC" dirty="0" smtClean="0"/>
              <a:t>campesinos.</a:t>
            </a:r>
          </a:p>
          <a:p>
            <a:r>
              <a:rPr lang="es-EC" dirty="0" smtClean="0"/>
              <a:t>El </a:t>
            </a:r>
            <a:r>
              <a:rPr lang="es-EC" dirty="0"/>
              <a:t>programa social de la asamblea prusiana y sus intentos de ayuda a Viena sublevada contra su emperador, deciden reprimir la revolución en Prusia</a:t>
            </a:r>
            <a:r>
              <a:rPr lang="es-EC" dirty="0" smtClean="0"/>
              <a:t>.</a:t>
            </a:r>
          </a:p>
          <a:p>
            <a:r>
              <a:rPr lang="es-EC" dirty="0" smtClean="0"/>
              <a:t> </a:t>
            </a:r>
            <a:r>
              <a:rPr lang="es-EC" dirty="0"/>
              <a:t>El ministro del interior Von Manteuffel proclama el estado de excepción y se disuelve la asamblea.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1839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929</TotalTime>
  <Words>726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Influencia de la revolución del 48 en la unificación Alemana</vt:lpstr>
      <vt:lpstr>Características y contexto de la revolución del 48</vt:lpstr>
      <vt:lpstr>Presentación de PowerPoint</vt:lpstr>
      <vt:lpstr>Características en Alemania</vt:lpstr>
      <vt:lpstr>Presentación de PowerPoint</vt:lpstr>
      <vt:lpstr>Presentación de PowerPoint</vt:lpstr>
      <vt:lpstr>Desarrollo</vt:lpstr>
      <vt:lpstr>Presentación de PowerPoint</vt:lpstr>
      <vt:lpstr>Presentación de PowerPoint</vt:lpstr>
      <vt:lpstr>Personajes</vt:lpstr>
      <vt:lpstr>Conclusión</vt:lpstr>
      <vt:lpstr>Bibliografía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Influencia de la revolución del 48 en la unificación Alemana</dc:title>
  <dc:creator>daniel Guerron Cabrera</dc:creator>
  <cp:lastModifiedBy>Full name</cp:lastModifiedBy>
  <cp:revision>33</cp:revision>
  <dcterms:created xsi:type="dcterms:W3CDTF">2016-04-23T14:30:07Z</dcterms:created>
  <dcterms:modified xsi:type="dcterms:W3CDTF">2016-04-25T05:48:44Z</dcterms:modified>
</cp:coreProperties>
</file>